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7"/>
  </p:notesMasterIdLst>
  <p:sldIdLst>
    <p:sldId id="535" r:id="rId2"/>
    <p:sldId id="537" r:id="rId3"/>
    <p:sldId id="258" r:id="rId4"/>
    <p:sldId id="543" r:id="rId5"/>
    <p:sldId id="546" r:id="rId6"/>
    <p:sldId id="552" r:id="rId7"/>
    <p:sldId id="554" r:id="rId8"/>
    <p:sldId id="542" r:id="rId9"/>
    <p:sldId id="556" r:id="rId10"/>
    <p:sldId id="544" r:id="rId11"/>
    <p:sldId id="567" r:id="rId12"/>
    <p:sldId id="545" r:id="rId13"/>
    <p:sldId id="257" r:id="rId14"/>
    <p:sldId id="259" r:id="rId15"/>
    <p:sldId id="559" r:id="rId16"/>
    <p:sldId id="560" r:id="rId17"/>
    <p:sldId id="561" r:id="rId18"/>
    <p:sldId id="261" r:id="rId19"/>
    <p:sldId id="568" r:id="rId20"/>
    <p:sldId id="569" r:id="rId21"/>
    <p:sldId id="565" r:id="rId22"/>
    <p:sldId id="562" r:id="rId23"/>
    <p:sldId id="566" r:id="rId24"/>
    <p:sldId id="516" r:id="rId25"/>
    <p:sldId id="532" r:id="rId26"/>
    <p:sldId id="531" r:id="rId27"/>
    <p:sldId id="530" r:id="rId28"/>
    <p:sldId id="517" r:id="rId29"/>
    <p:sldId id="518" r:id="rId30"/>
    <p:sldId id="520" r:id="rId31"/>
    <p:sldId id="521" r:id="rId32"/>
    <p:sldId id="496" r:id="rId33"/>
    <p:sldId id="508" r:id="rId34"/>
    <p:sldId id="509" r:id="rId35"/>
    <p:sldId id="511" r:id="rId36"/>
    <p:sldId id="513" r:id="rId37"/>
    <p:sldId id="514" r:id="rId38"/>
    <p:sldId id="512" r:id="rId39"/>
    <p:sldId id="523" r:id="rId40"/>
    <p:sldId id="524" r:id="rId41"/>
    <p:sldId id="526" r:id="rId42"/>
    <p:sldId id="515" r:id="rId43"/>
    <p:sldId id="527" r:id="rId44"/>
    <p:sldId id="528" r:id="rId45"/>
    <p:sldId id="529" r:id="rId46"/>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88691" autoAdjust="0"/>
  </p:normalViewPr>
  <p:slideViewPr>
    <p:cSldViewPr snapToGrid="0" snapToObjects="1" showGuides="1">
      <p:cViewPr>
        <p:scale>
          <a:sx n="100" d="100"/>
          <a:sy n="100" d="100"/>
        </p:scale>
        <p:origin x="411" y="494"/>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2/2/2026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12</a:t>
            </a:fld>
            <a:endParaRPr lang="en-US" dirty="0"/>
          </a:p>
        </p:txBody>
      </p:sp>
    </p:spTree>
    <p:extLst>
      <p:ext uri="{BB962C8B-B14F-4D97-AF65-F5344CB8AC3E}">
        <p14:creationId xmlns:p14="http://schemas.microsoft.com/office/powerpoint/2010/main" val="374435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最初我考虑使用</a:t>
            </a:r>
            <a:r>
              <a:rPr lang="en-US" altLang="zh-CN" dirty="0"/>
              <a:t>channel mix-up mamba </a:t>
            </a:r>
            <a:r>
              <a:rPr lang="zh-CN" altLang="en-US" dirty="0"/>
              <a:t>出于对多</a:t>
            </a:r>
            <a:r>
              <a:rPr lang="en-US" altLang="zh-CN" dirty="0"/>
              <a:t>channel</a:t>
            </a:r>
            <a:r>
              <a:rPr lang="zh-CN" altLang="en-US" dirty="0"/>
              <a:t>信息混合考虑，例如额外的显式引用</a:t>
            </a:r>
            <a:r>
              <a:rPr lang="en-US" altLang="zh-CN" dirty="0"/>
              <a:t>power</a:t>
            </a:r>
            <a:r>
              <a:rPr lang="zh-CN" altLang="en-US" dirty="0"/>
              <a:t>或者一阶差分输入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10072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462862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2026/2/2</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633679813"/>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t>does not model long-range temporal dependencies</a:t>
                      </a:r>
                      <a:r>
                        <a:rPr lang="en-US" sz="1300" dirty="0"/>
                        <a:t> (treats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5610046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524,290,564</a:t>
                      </a:r>
                      <a:r>
                        <a:rPr lang="en-US"/>
                        <a:t> (~</a:t>
                      </a:r>
                      <a:r>
                        <a:rPr lang="en-US" b="1"/>
                        <a:t>524.3M</a:t>
                      </a:r>
                      <a:r>
                        <a:rPr lang="en-US"/>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133,636</a:t>
                      </a:r>
                      <a:r>
                        <a:rPr lang="en-US" dirty="0"/>
                        <a:t> (~</a:t>
                      </a:r>
                      <a:r>
                        <a:rPr lang="en-US" b="1" dirty="0"/>
                        <a:t>0.134M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27</m:t>
                                    </m:r>
                                  </m:num>
                                  <m:den>
                                    <m:r>
                                      <a:rPr lang="en-US" altLang="zh-CN" b="0" i="1" smtClean="0">
                                        <a:latin typeface="Cambria Math" panose="02040503050406030204" pitchFamily="18" charset="0"/>
                                      </a:rPr>
                                      <m:t>16</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+258</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+595,750</m:t>
                                </m:r>
                              </m:oMath>
                            </m:oMathPara>
                          </a14:m>
                          <a:endParaRPr lang="en-US" altLang="zh-CN" b="0" dirty="0"/>
                        </a:p>
                        <a:p>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Choice>
        <mc:Fallback>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64008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11554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7053" t="-57895" r="-165942" b="-198421"/>
                          </a:stretch>
                        </a:blipFill>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Fallback>
      </mc:AlternateContent>
      <p:sp>
        <p:nvSpPr>
          <p:cNvPr id="7" name="文本框 6">
            <a:extLst>
              <a:ext uri="{FF2B5EF4-FFF2-40B4-BE49-F238E27FC236}">
                <a16:creationId xmlns:a16="http://schemas.microsoft.com/office/drawing/2014/main" id="{FF6E5CF0-8401-4FE5-A655-3760A4AABA46}"/>
              </a:ext>
            </a:extLst>
          </p:cNvPr>
          <p:cNvSpPr txBox="1"/>
          <p:nvPr/>
        </p:nvSpPr>
        <p:spPr>
          <a:xfrm>
            <a:off x="186282" y="6080255"/>
            <a:ext cx="10187448" cy="523220"/>
          </a:xfrm>
          <a:prstGeom prst="rect">
            <a:avLst/>
          </a:prstGeom>
          <a:noFill/>
        </p:spPr>
        <p:txBody>
          <a:bodyPr wrap="square">
            <a:spAutoFit/>
          </a:bodyPr>
          <a:lstStyle/>
          <a:p>
            <a:r>
              <a:rPr lang="en-US" altLang="zh-CN" sz="1400" i="1" dirty="0">
                <a:solidFill>
                  <a:schemeClr val="bg1">
                    <a:lumMod val="50000"/>
                  </a:schemeClr>
                </a:solidFill>
              </a:rPr>
              <a:t>Tian, G., </a:t>
            </a:r>
            <a:r>
              <a:rPr lang="en-US" altLang="zh-CN" sz="1400" i="1" dirty="0" err="1">
                <a:solidFill>
                  <a:schemeClr val="bg1">
                    <a:lumMod val="50000"/>
                  </a:schemeClr>
                </a:solidFill>
              </a:rPr>
              <a:t>Yaman</a:t>
            </a:r>
            <a:r>
              <a:rPr lang="en-US" altLang="zh-CN" sz="1400" i="1" dirty="0">
                <a:solidFill>
                  <a:schemeClr val="bg1">
                    <a:lumMod val="50000"/>
                  </a:schemeClr>
                </a:solidFill>
              </a:rPr>
              <a:t>, I., Sandra, M., Cai, X., Liu, L., &amp; </a:t>
            </a:r>
            <a:r>
              <a:rPr lang="en-US" altLang="zh-CN" sz="1400" i="1" dirty="0" err="1">
                <a:solidFill>
                  <a:schemeClr val="bg1">
                    <a:lumMod val="50000"/>
                  </a:schemeClr>
                </a:solidFill>
              </a:rPr>
              <a:t>Tufvesson</a:t>
            </a:r>
            <a:r>
              <a:rPr lang="en-US" altLang="zh-CN" sz="1400" i="1" dirty="0">
                <a:solidFill>
                  <a:schemeClr val="bg1">
                    <a:lumMod val="50000"/>
                  </a:schemeClr>
                </a:solidFill>
              </a:rPr>
              <a:t>, F. (2023, May). High-precision machine-learning based indoor localization with massive MIMO system. In ICC 2023-IEEE International Conference on Communications (pp. 3690-3695). IEEE.</a:t>
            </a:r>
            <a:endParaRPr lang="zh-CN" altLang="en-US" sz="1400" i="1" dirty="0">
              <a:solidFill>
                <a:schemeClr val="bg1">
                  <a:lumMod val="50000"/>
                </a:schemeClr>
              </a:solidFill>
            </a:endParaRPr>
          </a:p>
        </p:txBody>
      </p:sp>
    </p:spTree>
    <p:extLst>
      <p:ext uri="{BB962C8B-B14F-4D97-AF65-F5344CB8AC3E}">
        <p14:creationId xmlns:p14="http://schemas.microsoft.com/office/powerpoint/2010/main" val="747479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01174"/>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537307" y="3732473"/>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5270066" y="3912617"/>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25575"/>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a:blip r:embed="rId3"/>
          <a:stretch>
            <a:fillRect/>
          </a:stretch>
        </p:blipFill>
        <p:spPr>
          <a:xfrm>
            <a:off x="5403463" y="1045643"/>
            <a:ext cx="5755133" cy="27247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19" name="Shape 3">
            <a:extLst>
              <a:ext uri="{FF2B5EF4-FFF2-40B4-BE49-F238E27FC236}">
                <a16:creationId xmlns:a16="http://schemas.microsoft.com/office/drawing/2014/main" id="{55FCA058-4E90-4610-A197-20844FF723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0" name="Text 4">
            <a:extLst>
              <a:ext uri="{FF2B5EF4-FFF2-40B4-BE49-F238E27FC236}">
                <a16:creationId xmlns:a16="http://schemas.microsoft.com/office/drawing/2014/main" id="{5645C9D3-CE66-4725-81BC-9C9AE1682DB8}"/>
              </a:ext>
            </a:extLst>
          </p:cNvPr>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on</a:t>
            </a:r>
            <a:endParaRPr lang="en-US" sz="1828" dirty="0"/>
          </a:p>
        </p:txBody>
      </p:sp>
      <p:sp>
        <p:nvSpPr>
          <p:cNvPr id="21" name="Text 5">
            <a:extLst>
              <a:ext uri="{FF2B5EF4-FFF2-40B4-BE49-F238E27FC236}">
                <a16:creationId xmlns:a16="http://schemas.microsoft.com/office/drawing/2014/main" id="{2BA74CF8-5A02-48C3-BC73-4B2A5520B712}"/>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22" name="Shape 6">
            <a:extLst>
              <a:ext uri="{FF2B5EF4-FFF2-40B4-BE49-F238E27FC236}">
                <a16:creationId xmlns:a16="http://schemas.microsoft.com/office/drawing/2014/main" id="{8EBC7178-CB8F-4368-B14E-BEB9DF7C73A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23" name="Text 7">
            <a:extLst>
              <a:ext uri="{FF2B5EF4-FFF2-40B4-BE49-F238E27FC236}">
                <a16:creationId xmlns:a16="http://schemas.microsoft.com/office/drawing/2014/main" id="{ECD873C2-931A-4019-8B6C-97345E92BD3A}"/>
              </a:ext>
            </a:extLst>
          </p:cNvPr>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24" name="Text 8">
            <a:extLst>
              <a:ext uri="{FF2B5EF4-FFF2-40B4-BE49-F238E27FC236}">
                <a16:creationId xmlns:a16="http://schemas.microsoft.com/office/drawing/2014/main" id="{DD6F54D5-9319-4DA6-8299-1C485F7955EE}"/>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25" name="Shape 9">
            <a:extLst>
              <a:ext uri="{FF2B5EF4-FFF2-40B4-BE49-F238E27FC236}">
                <a16:creationId xmlns:a16="http://schemas.microsoft.com/office/drawing/2014/main" id="{EE0FE657-CA43-49B5-A8BC-5D430F50A4D0}"/>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26" name="Text 10">
            <a:extLst>
              <a:ext uri="{FF2B5EF4-FFF2-40B4-BE49-F238E27FC236}">
                <a16:creationId xmlns:a16="http://schemas.microsoft.com/office/drawing/2014/main" id="{130C1E15-1DAE-43F9-91DE-15FD83C19481}"/>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27" name="Text 11">
            <a:extLst>
              <a:ext uri="{FF2B5EF4-FFF2-40B4-BE49-F238E27FC236}">
                <a16:creationId xmlns:a16="http://schemas.microsoft.com/office/drawing/2014/main" id="{BD5FAC27-06B2-4B34-A23C-49C2B736A97F}"/>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4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a:blip r:embed="rId4"/>
          <a:stretch>
            <a:fillRect/>
          </a:stretch>
        </p:blipFill>
        <p:spPr>
          <a:xfrm>
            <a:off x="6174832" y="2047866"/>
            <a:ext cx="5536626" cy="3162001"/>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848599" y="2930217"/>
            <a:ext cx="132623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3"/>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4"/>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5"/>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6"/>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7"/>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8"/>
          <a:srcRect l="77634" t="11220"/>
          <a:stretch/>
        </p:blipFill>
        <p:spPr>
          <a:xfrm>
            <a:off x="7785060" y="1020227"/>
            <a:ext cx="2812710" cy="4966529"/>
          </a:xfrm>
          <a:prstGeom prst="rect">
            <a:avLst/>
          </a:prstGeom>
        </p:spPr>
      </p:pic>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9"/>
          <a:stretch>
            <a:fillRect/>
          </a:stretch>
        </p:blipFill>
        <p:spPr>
          <a:xfrm>
            <a:off x="9360874" y="3918427"/>
            <a:ext cx="2667841" cy="1208447"/>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p:nvPr/>
        </p:nvCxnSpPr>
        <p:spPr>
          <a:xfrm>
            <a:off x="8917646" y="3688537"/>
            <a:ext cx="447885" cy="347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145767" y="2249958"/>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4657042" y="2195809"/>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7714511" cy="400110"/>
          </a:xfrm>
          <a:prstGeom prst="rect">
            <a:avLst/>
          </a:prstGeom>
          <a:noFill/>
        </p:spPr>
        <p:txBody>
          <a:bodyPr wrap="square" rtlCol="0">
            <a:spAutoFit/>
          </a:bodyPr>
          <a:lstStyle/>
          <a:p>
            <a:r>
              <a:rPr lang="en-US" altLang="zh-CN" sz="2000" b="1" dirty="0"/>
              <a:t>Mamba is a State Space Model but more hardware-efficient</a:t>
            </a:r>
          </a:p>
        </p:txBody>
      </p:sp>
      <p:sp>
        <p:nvSpPr>
          <p:cNvPr id="6" name="文本框 5"/>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Gu, A., &amp; Dao, T. (2024, May). Mamba: Linear-time sequence modeling with selective state spaces. In First conference on language modeling.</a:t>
            </a:r>
          </a:p>
        </p:txBody>
      </p:sp>
      <p:pic>
        <p:nvPicPr>
          <p:cNvPr id="4" name="图片 3">
            <a:extLst>
              <a:ext uri="{FF2B5EF4-FFF2-40B4-BE49-F238E27FC236}">
                <a16:creationId xmlns:a16="http://schemas.microsoft.com/office/drawing/2014/main" id="{05993012-30EB-49EB-8716-5601410DC085}"/>
              </a:ext>
            </a:extLst>
          </p:cNvPr>
          <p:cNvPicPr>
            <a:picLocks noChangeAspect="1"/>
          </p:cNvPicPr>
          <p:nvPr/>
        </p:nvPicPr>
        <p:blipFill>
          <a:blip r:embed="rId3"/>
          <a:stretch>
            <a:fillRect/>
          </a:stretch>
        </p:blipFill>
        <p:spPr>
          <a:xfrm>
            <a:off x="1455889" y="2093595"/>
            <a:ext cx="8452462" cy="3151334"/>
          </a:xfrm>
          <a:prstGeom prst="rect">
            <a:avLst/>
          </a:prstGeom>
        </p:spPr>
      </p:pic>
    </p:spTree>
    <p:extLst>
      <p:ext uri="{BB962C8B-B14F-4D97-AF65-F5344CB8AC3E}">
        <p14:creationId xmlns:p14="http://schemas.microsoft.com/office/powerpoint/2010/main" val="273254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1976420"/>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1936546"/>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281055"/>
            <a:ext cx="593432" cy="369332"/>
          </a:xfrm>
          <a:prstGeom prst="rect">
            <a:avLst/>
          </a:prstGeom>
          <a:noFill/>
        </p:spPr>
        <p:txBody>
          <a:bodyPr wrap="none" rtlCol="0">
            <a:spAutoFit/>
          </a:bodyPr>
          <a:lstStyle/>
          <a:p>
            <a:r>
              <a:rPr lang="en-US" altLang="zh-CN" dirty="0"/>
              <a:t>SSM</a:t>
            </a:r>
          </a:p>
        </p:txBody>
      </p:sp>
    </p:spTree>
    <p:extLst>
      <p:ext uri="{BB962C8B-B14F-4D97-AF65-F5344CB8AC3E}">
        <p14:creationId xmlns:p14="http://schemas.microsoft.com/office/powerpoint/2010/main" val="893492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830</TotalTime>
  <Words>4387</Words>
  <Application>Microsoft Office PowerPoint</Application>
  <PresentationFormat>自定义</PresentationFormat>
  <Paragraphs>562</Paragraphs>
  <Slides>45</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Helvetica Light</vt:lpstr>
      <vt:lpstr>Instrument Sans Semi Bold</vt:lpstr>
      <vt:lpstr>Lucida Grande</vt:lpstr>
      <vt:lpstr>Arial</vt:lpstr>
      <vt:lpstr>Calibri</vt:lpstr>
      <vt:lpstr>Cambria Math</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876</cp:revision>
  <dcterms:created xsi:type="dcterms:W3CDTF">2018-10-01T08:48:00Z</dcterms:created>
  <dcterms:modified xsi:type="dcterms:W3CDTF">2026-02-02T05:35:08Z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